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8" r:id="rId2"/>
  </p:sldMasterIdLst>
  <p:notesMasterIdLst>
    <p:notesMasterId r:id="rId13"/>
  </p:notesMasterIdLst>
  <p:handoutMasterIdLst>
    <p:handoutMasterId r:id="rId14"/>
  </p:handoutMasterIdLst>
  <p:sldIdLst>
    <p:sldId id="256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01">
          <p15:clr>
            <a:srgbClr val="A4A3A4"/>
          </p15:clr>
        </p15:guide>
        <p15:guide id="2" orient="horz" pos="727">
          <p15:clr>
            <a:srgbClr val="A4A3A4"/>
          </p15:clr>
        </p15:guide>
        <p15:guide id="3" orient="horz" pos="1298">
          <p15:clr>
            <a:srgbClr val="A4A3A4"/>
          </p15:clr>
        </p15:guide>
        <p15:guide id="4" orient="horz" pos="4020">
          <p15:clr>
            <a:srgbClr val="A4A3A4"/>
          </p15:clr>
        </p15:guide>
        <p15:guide id="5" orient="horz" pos="1162">
          <p15:clr>
            <a:srgbClr val="A4A3A4"/>
          </p15:clr>
        </p15:guide>
        <p15:guide id="6" orient="horz" pos="618">
          <p15:clr>
            <a:srgbClr val="A4A3A4"/>
          </p15:clr>
        </p15:guide>
        <p15:guide id="7" pos="338">
          <p15:clr>
            <a:srgbClr val="A4A3A4"/>
          </p15:clr>
        </p15:guide>
        <p15:guide id="8" pos="5465">
          <p15:clr>
            <a:srgbClr val="A4A3A4"/>
          </p15:clr>
        </p15:guide>
        <p15:guide id="9" pos="2835">
          <p15:clr>
            <a:srgbClr val="A4A3A4"/>
          </p15:clr>
        </p15:guide>
        <p15:guide id="10" pos="297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89CC"/>
    <a:srgbClr val="CDE4F5"/>
    <a:srgbClr val="E6F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47" autoAdjust="0"/>
    <p:restoredTop sz="99417" autoAdjust="0"/>
  </p:normalViewPr>
  <p:slideViewPr>
    <p:cSldViewPr>
      <p:cViewPr>
        <p:scale>
          <a:sx n="66" d="100"/>
          <a:sy n="66" d="100"/>
        </p:scale>
        <p:origin x="2512" y="844"/>
      </p:cViewPr>
      <p:guideLst>
        <p:guide orient="horz" pos="4201"/>
        <p:guide orient="horz" pos="727"/>
        <p:guide orient="horz" pos="1298"/>
        <p:guide orient="horz" pos="4020"/>
        <p:guide orient="horz" pos="1162"/>
        <p:guide orient="horz" pos="618"/>
        <p:guide pos="338"/>
        <p:guide pos="5465"/>
        <p:guide pos="2835"/>
        <p:guide pos="297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4" d="100"/>
          <a:sy n="84" d="100"/>
        </p:scale>
        <p:origin x="-3084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CF4BB4-FFB3-467D-A3DF-61EBD3745EB8}" type="datetimeFigureOut">
              <a:rPr lang="de-DE" smtClean="0">
                <a:latin typeface="Calibri" pitchFamily="34" charset="0"/>
                <a:cs typeface="Calibri" pitchFamily="34" charset="0"/>
              </a:rPr>
              <a:t>04.07.2022</a:t>
            </a:fld>
            <a:endParaRPr lang="de-DE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851EA-2F88-4F16-8DCC-11040A3161EF}" type="slidenum">
              <a:rPr lang="de-DE" smtClean="0">
                <a:latin typeface="Calibri" pitchFamily="34" charset="0"/>
                <a:cs typeface="Calibri" pitchFamily="34" charset="0"/>
              </a:rPr>
              <a:t>‹Nr.›</a:t>
            </a:fld>
            <a:endParaRPr lang="de-DE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51378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78471588-D8A4-4A88-8784-48DD0BDEE5C4}" type="datetimeFigureOut">
              <a:rPr lang="de-DE" smtClean="0"/>
              <a:pPr/>
              <a:t>04.07.2022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A35AB168-8E05-4229-BDA0-03024AB665B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2447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1588" y="1151730"/>
            <a:ext cx="9132887" cy="57062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Rechteck 1"/>
          <p:cNvSpPr>
            <a:spLocks noChangeArrowheads="1"/>
          </p:cNvSpPr>
          <p:nvPr userDrawn="1"/>
        </p:nvSpPr>
        <p:spPr bwMode="auto">
          <a:xfrm flipH="1">
            <a:off x="0" y="1154112"/>
            <a:ext cx="9162000" cy="5724000"/>
          </a:xfrm>
          <a:prstGeom prst="corner">
            <a:avLst>
              <a:gd name="adj1" fmla="val 4943"/>
              <a:gd name="adj2" fmla="val 5009"/>
            </a:avLst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de-DE" noProof="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31316" y="1412776"/>
            <a:ext cx="8163422" cy="643241"/>
          </a:xfrm>
        </p:spPr>
        <p:txBody>
          <a:bodyPr wrap="square">
            <a:noAutofit/>
          </a:bodyPr>
          <a:lstStyle>
            <a:lvl1pPr>
              <a:defRPr sz="3200" b="0">
                <a:solidFill>
                  <a:srgbClr val="2D89CC"/>
                </a:solidFill>
                <a:latin typeface="+mj-lt"/>
                <a:cs typeface="Calibri" pitchFamily="34" charset="0"/>
              </a:defRPr>
            </a:lvl1pPr>
          </a:lstStyle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idx="1"/>
          </p:nvPr>
        </p:nvSpPr>
        <p:spPr>
          <a:xfrm>
            <a:off x="539999" y="2060848"/>
            <a:ext cx="8154739" cy="246221"/>
          </a:xfrm>
        </p:spPr>
        <p:txBody>
          <a:bodyPr wrap="square" anchor="t" anchorCtr="0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5"/>
          </p:nvPr>
        </p:nvSpPr>
        <p:spPr>
          <a:xfrm>
            <a:off x="4725988" y="6195148"/>
            <a:ext cx="3968750" cy="186601"/>
          </a:xfrm>
        </p:spPr>
        <p:txBody>
          <a:bodyPr wrap="square" anchor="b" anchorCtr="0">
            <a:spAutoFit/>
          </a:bodyPr>
          <a:lstStyle>
            <a:lvl1pPr algn="r">
              <a:defRPr sz="12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8" name="Inhaltsplatzhalter 7"/>
          <p:cNvSpPr>
            <a:spLocks noGrp="1"/>
          </p:cNvSpPr>
          <p:nvPr>
            <p:ph sz="quarter" idx="16" hasCustomPrompt="1"/>
          </p:nvPr>
        </p:nvSpPr>
        <p:spPr>
          <a:xfrm>
            <a:off x="536575" y="5517232"/>
            <a:ext cx="3963988" cy="864518"/>
          </a:xfrm>
        </p:spPr>
        <p:txBody>
          <a:bodyPr wrap="none" anchor="b" anchorCtr="0"/>
          <a:lstStyle>
            <a:lvl1pPr>
              <a:defRPr sz="1050"/>
            </a:lvl1pPr>
          </a:lstStyle>
          <a:p>
            <a:r>
              <a:rPr lang="de-DE" dirty="0"/>
              <a:t>Für Zusatzlogo auf das Bild-Symbol klicken</a:t>
            </a:r>
          </a:p>
        </p:txBody>
      </p:sp>
      <p:sp>
        <p:nvSpPr>
          <p:cNvPr id="17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2545361" y="6637413"/>
            <a:ext cx="504946" cy="180000"/>
          </a:xfrm>
        </p:spPr>
        <p:txBody>
          <a:bodyPr vert="horz" anchor="b" anchorCtr="0">
            <a:noAutofit/>
          </a:bodyPr>
          <a:lstStyle>
            <a:lvl1pPr algn="l">
              <a:defRPr sz="90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18" name="Datumsplatzhalter 4"/>
          <p:cNvSpPr>
            <a:spLocks noGrp="1"/>
          </p:cNvSpPr>
          <p:nvPr>
            <p:ph type="dt" sz="half" idx="12"/>
          </p:nvPr>
        </p:nvSpPr>
        <p:spPr>
          <a:xfrm>
            <a:off x="3276256" y="6637413"/>
            <a:ext cx="3527992" cy="180000"/>
          </a:xfrm>
          <a:prstGeom prst="rect">
            <a:avLst/>
          </a:prstGeom>
        </p:spPr>
        <p:txBody>
          <a:bodyPr vert="horz" anchor="b" anchorCtr="0">
            <a:noAutofit/>
          </a:bodyPr>
          <a:lstStyle>
            <a:lvl1pPr>
              <a:defRPr sz="900">
                <a:solidFill>
                  <a:schemeClr val="bg1"/>
                </a:solidFill>
                <a:latin typeface="+mj-lt"/>
                <a:cs typeface="Calibri" pitchFamily="34" charset="0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cs typeface="Calibri" pitchFamily="34" charset="0"/>
              </a:rPr>
              <a:t>Max Mustermann | Musterbezeichnung</a:t>
            </a:r>
          </a:p>
        </p:txBody>
      </p:sp>
      <p:sp>
        <p:nvSpPr>
          <p:cNvPr id="19" name="Fußzeilenplatzhalter 2"/>
          <p:cNvSpPr>
            <a:spLocks noGrp="1"/>
          </p:cNvSpPr>
          <p:nvPr>
            <p:ph type="ftr" sz="quarter" idx="13"/>
          </p:nvPr>
        </p:nvSpPr>
        <p:spPr>
          <a:xfrm>
            <a:off x="7092280" y="6637413"/>
            <a:ext cx="1602458" cy="180000"/>
          </a:xfrm>
          <a:prstGeom prst="rect">
            <a:avLst/>
          </a:prstGeom>
        </p:spPr>
        <p:txBody>
          <a:bodyPr vert="horz" anchor="b" anchorCtr="0">
            <a:noAutofit/>
          </a:bodyPr>
          <a:lstStyle>
            <a:lvl1pPr algn="r">
              <a:defRPr sz="900" b="0">
                <a:solidFill>
                  <a:schemeClr val="bg1"/>
                </a:solidFill>
                <a:latin typeface="+mj-lt"/>
                <a:cs typeface="Calibri" pitchFamily="34" charset="0"/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cs typeface="Calibri" pitchFamily="34" charset="0"/>
              </a:rPr>
              <a:t>Datum </a:t>
            </a:r>
            <a:r>
              <a:rPr kumimoji="0" lang="de-DE" sz="9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cs typeface="Calibri" pitchFamily="34" charset="0"/>
              </a:rPr>
              <a:t>xx.xx.xxxx</a:t>
            </a:r>
            <a:endParaRPr kumimoji="0" lang="de-DE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cs typeface="Calibri" pitchFamily="34" charset="0"/>
            </a:endParaRPr>
          </a:p>
        </p:txBody>
      </p:sp>
      <p:sp>
        <p:nvSpPr>
          <p:cNvPr id="20" name="Textfeld 19"/>
          <p:cNvSpPr txBox="1"/>
          <p:nvPr userDrawn="1"/>
        </p:nvSpPr>
        <p:spPr>
          <a:xfrm>
            <a:off x="539899" y="6637413"/>
            <a:ext cx="1875185" cy="1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Arial" pitchFamily="34" charset="0"/>
              </a:rPr>
              <a:t>Wissen durch Praxis stärkt </a:t>
            </a:r>
          </a:p>
        </p:txBody>
      </p:sp>
    </p:spTree>
    <p:extLst>
      <p:ext uri="{BB962C8B-B14F-4D97-AF65-F5344CB8AC3E}">
        <p14:creationId xmlns:p14="http://schemas.microsoft.com/office/powerpoint/2010/main" val="4121703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D89CC"/>
                </a:solidFill>
                <a:latin typeface="+mj-lt"/>
                <a:cs typeface="Calibri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Calibri" pitchFamily="34" charset="0"/>
              </a:defRPr>
            </a:lvl1pPr>
            <a:lvl2pPr>
              <a:buClr>
                <a:srgbClr val="2D89CC"/>
              </a:buClr>
              <a:defRPr>
                <a:latin typeface="+mn-lt"/>
                <a:cs typeface="Calibri" pitchFamily="34" charset="0"/>
              </a:defRPr>
            </a:lvl2pPr>
            <a:lvl3pPr>
              <a:buClr>
                <a:srgbClr val="2D89CC"/>
              </a:buClr>
              <a:defRPr sz="1800">
                <a:latin typeface="+mn-lt"/>
                <a:cs typeface="Calibri" pitchFamily="34" charset="0"/>
              </a:defRPr>
            </a:lvl3pPr>
            <a:lvl4pPr marL="809625" indent="-266700">
              <a:buClr>
                <a:srgbClr val="2D89CC"/>
              </a:buClr>
              <a:buFont typeface="Arial" pitchFamily="34" charset="0"/>
              <a:buChar char="•"/>
              <a:defRPr sz="1600">
                <a:latin typeface="+mn-lt"/>
                <a:cs typeface="Calibri" pitchFamily="34" charset="0"/>
              </a:defRPr>
            </a:lvl4pPr>
            <a:lvl5pPr marL="1076325" indent="-266700">
              <a:buClr>
                <a:srgbClr val="2D89CC"/>
              </a:buClr>
              <a:buFont typeface="Arial" pitchFamily="34" charset="0"/>
              <a:buChar char="•"/>
              <a:defRPr sz="1600">
                <a:latin typeface="+mn-lt"/>
                <a:cs typeface="Calibri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Datum </a:t>
            </a:r>
            <a:r>
              <a:rPr lang="de-DE" dirty="0" err="1"/>
              <a:t>xx.xx.xxxx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43619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504946" cy="138499"/>
          </a:xfrm>
        </p:spPr>
        <p:txBody>
          <a:bodyPr/>
          <a:lstStyle>
            <a:lvl1pPr algn="l">
              <a:defRPr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42668"/>
            <a:ext cx="3600000" cy="155107"/>
          </a:xfrm>
        </p:spPr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3"/>
          </p:nvPr>
        </p:nvSpPr>
        <p:spPr>
          <a:xfrm>
            <a:off x="5152147" y="6642668"/>
            <a:ext cx="1800000" cy="155107"/>
          </a:xfrm>
        </p:spPr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Datum </a:t>
            </a:r>
            <a:r>
              <a:rPr lang="de-DE" dirty="0" err="1"/>
              <a:t>xx.xx.xxxx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2419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- Mehr Plat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Calibri" pitchFamily="34" charset="0"/>
              </a:defRPr>
            </a:lvl1pPr>
            <a:lvl2pPr>
              <a:buClr>
                <a:srgbClr val="2D89CC"/>
              </a:buClr>
              <a:defRPr>
                <a:latin typeface="+mn-lt"/>
                <a:cs typeface="Calibri" pitchFamily="34" charset="0"/>
              </a:defRPr>
            </a:lvl2pPr>
            <a:lvl3pPr>
              <a:buClr>
                <a:srgbClr val="2D89CC"/>
              </a:buClr>
              <a:defRPr sz="1800">
                <a:latin typeface="+mn-lt"/>
                <a:cs typeface="Calibri" pitchFamily="34" charset="0"/>
              </a:defRPr>
            </a:lvl3pPr>
            <a:lvl4pPr marL="809625" indent="-266700">
              <a:buClr>
                <a:srgbClr val="2D89CC"/>
              </a:buClr>
              <a:buFont typeface="Arial" pitchFamily="34" charset="0"/>
              <a:buChar char="•"/>
              <a:defRPr sz="1600">
                <a:latin typeface="+mn-lt"/>
                <a:cs typeface="Calibri" pitchFamily="34" charset="0"/>
              </a:defRPr>
            </a:lvl4pPr>
            <a:lvl5pPr marL="1076325" indent="-266700">
              <a:buClr>
                <a:srgbClr val="2D89CC"/>
              </a:buClr>
              <a:buFont typeface="Arial" pitchFamily="34" charset="0"/>
              <a:buChar char="•"/>
              <a:defRPr sz="1600">
                <a:latin typeface="+mn-lt"/>
                <a:cs typeface="Calibri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sp>
        <p:nvSpPr>
          <p:cNvPr id="8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5436096" y="6642668"/>
            <a:ext cx="18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lang="de-DE" sz="900" smtClean="0">
                <a:solidFill>
                  <a:srgbClr val="000000"/>
                </a:solidFill>
                <a:latin typeface="+mj-lt"/>
                <a:cs typeface="Arial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>
                <a:cs typeface="Calibri" pitchFamily="34" charset="0"/>
              </a:rPr>
              <a:t>Datum </a:t>
            </a:r>
            <a:r>
              <a:rPr lang="de-DE" dirty="0" err="1">
                <a:cs typeface="Calibri" pitchFamily="34" charset="0"/>
              </a:rPr>
              <a:t>xx.xx.xxxx</a:t>
            </a:r>
            <a:endParaRPr lang="de-DE" dirty="0"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235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o - Mehr Plat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sp>
        <p:nvSpPr>
          <p:cNvPr id="6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5436096" y="6642668"/>
            <a:ext cx="18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lang="de-DE" sz="900" smtClean="0">
                <a:solidFill>
                  <a:srgbClr val="000000"/>
                </a:solidFill>
                <a:latin typeface="+mj-lt"/>
                <a:cs typeface="Arial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>
                <a:cs typeface="Calibri" pitchFamily="34" charset="0"/>
              </a:rPr>
              <a:t>Datum </a:t>
            </a:r>
            <a:r>
              <a:rPr lang="de-DE" dirty="0" err="1">
                <a:cs typeface="Calibri" pitchFamily="34" charset="0"/>
              </a:rPr>
              <a:t>xx.xx.xxxx</a:t>
            </a:r>
            <a:endParaRPr lang="de-DE" dirty="0"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662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21999" y="1154113"/>
            <a:ext cx="8173033" cy="6714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36574" y="2060848"/>
            <a:ext cx="8158163" cy="43209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17" name="Rechteck 1"/>
          <p:cNvSpPr>
            <a:spLocks noChangeArrowheads="1"/>
          </p:cNvSpPr>
          <p:nvPr userDrawn="1"/>
        </p:nvSpPr>
        <p:spPr bwMode="auto">
          <a:xfrm flipH="1">
            <a:off x="7068129" y="4778102"/>
            <a:ext cx="2088000" cy="2088000"/>
          </a:xfrm>
          <a:prstGeom prst="corner">
            <a:avLst>
              <a:gd name="adj1" fmla="val 9651"/>
              <a:gd name="adj2" fmla="val 9141"/>
            </a:avLst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de-DE" noProof="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2" name="Foliennummernplatzhalter 21"/>
          <p:cNvSpPr>
            <a:spLocks noGrp="1"/>
          </p:cNvSpPr>
          <p:nvPr>
            <p:ph type="sldNum" sz="quarter" idx="4"/>
          </p:nvPr>
        </p:nvSpPr>
        <p:spPr>
          <a:xfrm>
            <a:off x="529382" y="6659276"/>
            <a:ext cx="504946" cy="138499"/>
          </a:xfrm>
          <a:prstGeom prst="rect">
            <a:avLst/>
          </a:prstGeom>
        </p:spPr>
        <p:txBody>
          <a:bodyPr vert="horz" wrap="none" lIns="0" tIns="0" rIns="0" bIns="0" rtlCol="0" anchor="b" anchorCtr="0">
            <a:spAutoFit/>
          </a:bodyPr>
          <a:lstStyle>
            <a:lvl1pPr algn="r">
              <a:defRPr sz="90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algn="l"/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 algn="l"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23" name="Datumsplatzhalter 22"/>
          <p:cNvSpPr>
            <a:spLocks noGrp="1"/>
          </p:cNvSpPr>
          <p:nvPr>
            <p:ph type="dt" sz="half" idx="2"/>
          </p:nvPr>
        </p:nvSpPr>
        <p:spPr>
          <a:xfrm>
            <a:off x="1404048" y="6642668"/>
            <a:ext cx="36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de-DE" sz="900" smtClean="0">
                <a:solidFill>
                  <a:srgbClr val="000000"/>
                </a:solidFill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5152147" y="6642668"/>
            <a:ext cx="18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lang="de-DE" sz="900" smtClean="0">
                <a:solidFill>
                  <a:srgbClr val="000000"/>
                </a:solidFill>
                <a:latin typeface="+mj-lt"/>
                <a:cs typeface="Arial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>
                <a:cs typeface="Calibri" pitchFamily="34" charset="0"/>
              </a:rPr>
              <a:t>Datum </a:t>
            </a:r>
            <a:r>
              <a:rPr lang="de-DE" dirty="0" err="1">
                <a:cs typeface="Calibri" pitchFamily="34" charset="0"/>
              </a:rPr>
              <a:t>xx.xx.xxxx</a:t>
            </a:r>
            <a:endParaRPr lang="de-DE" dirty="0">
              <a:cs typeface="Calibri" pitchFamily="34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372" y="222548"/>
            <a:ext cx="1800000" cy="72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962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rgbClr val="2D89CC"/>
          </a:solidFill>
          <a:latin typeface="+mj-lt"/>
          <a:ea typeface="+mj-ea"/>
          <a:cs typeface="Calibri" pitchFamily="34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1pPr>
      <a:lvl2pPr marL="266700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2pPr>
      <a:lvl3pPr marL="5429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3pPr>
      <a:lvl4pPr marL="8096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Calibri" pitchFamily="34" charset="0"/>
        </a:defRPr>
      </a:lvl4pPr>
      <a:lvl5pPr marL="10763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Calibr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21999" y="981075"/>
            <a:ext cx="8173033" cy="84453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36574" y="2060848"/>
            <a:ext cx="8158163" cy="43209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17" name="Rechteck 1"/>
          <p:cNvSpPr>
            <a:spLocks noChangeArrowheads="1"/>
          </p:cNvSpPr>
          <p:nvPr userDrawn="1"/>
        </p:nvSpPr>
        <p:spPr bwMode="auto">
          <a:xfrm flipH="1">
            <a:off x="7356474" y="5065711"/>
            <a:ext cx="1799653" cy="1800000"/>
          </a:xfrm>
          <a:prstGeom prst="corner">
            <a:avLst>
              <a:gd name="adj1" fmla="val 11472"/>
              <a:gd name="adj2" fmla="val 10808"/>
            </a:avLst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de-DE" noProof="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2" name="Foliennummernplatzhalter 21"/>
          <p:cNvSpPr>
            <a:spLocks noGrp="1"/>
          </p:cNvSpPr>
          <p:nvPr>
            <p:ph type="sldNum" sz="quarter" idx="4"/>
          </p:nvPr>
        </p:nvSpPr>
        <p:spPr>
          <a:xfrm>
            <a:off x="529382" y="6659276"/>
            <a:ext cx="504946" cy="138499"/>
          </a:xfrm>
          <a:prstGeom prst="rect">
            <a:avLst/>
          </a:prstGeom>
        </p:spPr>
        <p:txBody>
          <a:bodyPr vert="horz" wrap="none" lIns="0" tIns="0" rIns="0" bIns="0" rtlCol="0" anchor="b" anchorCtr="0">
            <a:spAutoFit/>
          </a:bodyPr>
          <a:lstStyle>
            <a:lvl1pPr algn="l">
              <a:defRPr sz="90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23" name="Datumsplatzhalter 22"/>
          <p:cNvSpPr>
            <a:spLocks noGrp="1"/>
          </p:cNvSpPr>
          <p:nvPr>
            <p:ph type="dt" sz="half" idx="2"/>
          </p:nvPr>
        </p:nvSpPr>
        <p:spPr>
          <a:xfrm>
            <a:off x="1404048" y="6642668"/>
            <a:ext cx="36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de-DE" sz="900" smtClean="0">
                <a:solidFill>
                  <a:srgbClr val="000000"/>
                </a:solidFill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897" y="177616"/>
            <a:ext cx="1440000" cy="581250"/>
          </a:xfrm>
          <a:prstGeom prst="rect">
            <a:avLst/>
          </a:prstGeom>
        </p:spPr>
      </p:pic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5436096" y="6642668"/>
            <a:ext cx="18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lang="de-DE" sz="900" smtClean="0">
                <a:solidFill>
                  <a:srgbClr val="000000"/>
                </a:solidFill>
                <a:latin typeface="+mj-lt"/>
                <a:cs typeface="Arial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>
                <a:cs typeface="Calibri" pitchFamily="34" charset="0"/>
              </a:rPr>
              <a:t>Datum </a:t>
            </a:r>
            <a:r>
              <a:rPr lang="de-DE" dirty="0" err="1">
                <a:cs typeface="Calibri" pitchFamily="34" charset="0"/>
              </a:rPr>
              <a:t>xx.xx.xxxx</a:t>
            </a:r>
            <a:endParaRPr lang="de-DE" dirty="0"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662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rgbClr val="2D89CC"/>
          </a:solidFill>
          <a:latin typeface="+mj-lt"/>
          <a:ea typeface="+mj-ea"/>
          <a:cs typeface="Calibri" pitchFamily="34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1pPr>
      <a:lvl2pPr marL="266700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2pPr>
      <a:lvl3pPr marL="5429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3pPr>
      <a:lvl4pPr marL="8096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Calibri" pitchFamily="34" charset="0"/>
        </a:defRPr>
      </a:lvl4pPr>
      <a:lvl5pPr marL="10763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Calibr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.github.io/mediapipe/solutions/hands" TargetMode="External"/><Relationship Id="rId2" Type="http://schemas.openxmlformats.org/officeDocument/2006/relationships/hyperlink" Target="https://ai.googleblog.com/2019/08/on-device-real-time-hand-tracking-with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ive.com/media/filer_public/fed-assets/tracker3/images/metaimage.png" TargetMode="External"/><Relationship Id="rId4" Type="http://schemas.openxmlformats.org/officeDocument/2006/relationships/hyperlink" Target="https://www.ni.com/docs/de-DE/bundle/labview/page/lvhowto/build_web_service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ctrTitle"/>
          </p:nvPr>
        </p:nvSpPr>
        <p:spPr>
          <a:xfrm>
            <a:off x="531316" y="1641265"/>
            <a:ext cx="8163422" cy="864518"/>
          </a:xfrm>
        </p:spPr>
        <p:txBody>
          <a:bodyPr/>
          <a:lstStyle/>
          <a:p>
            <a:r>
              <a:rPr lang="de-DE" sz="1800" b="1" i="0" u="none" strike="noStrike" baseline="0" dirty="0">
                <a:latin typeface="LMRoman12-Bold"/>
              </a:rPr>
              <a:t>Entwicklung und Umsetzung einer intuitiven</a:t>
            </a:r>
            <a:br>
              <a:rPr lang="de-DE" sz="1800" b="1" i="0" u="none" strike="noStrike" baseline="0" dirty="0">
                <a:latin typeface="LMRoman12-Bold"/>
              </a:rPr>
            </a:br>
            <a:r>
              <a:rPr lang="de-DE" sz="1800" b="1" i="0" u="none" strike="noStrike" baseline="0" dirty="0">
                <a:latin typeface="LMRoman12-Bold"/>
              </a:rPr>
              <a:t>Steuerung f</a:t>
            </a:r>
            <a:r>
              <a:rPr lang="de-DE" sz="1800" b="1" dirty="0">
                <a:latin typeface="LMRoman12-Bold"/>
              </a:rPr>
              <a:t>ü</a:t>
            </a:r>
            <a:r>
              <a:rPr lang="de-DE" sz="1800" b="1" i="0" u="none" strike="noStrike" baseline="0" dirty="0">
                <a:latin typeface="LMRoman12-Bold"/>
              </a:rPr>
              <a:t>r eine Roboterhand durch Erfassen der</a:t>
            </a:r>
            <a:br>
              <a:rPr lang="de-DE" sz="1800" b="1" i="0" u="none" strike="noStrike" baseline="0" dirty="0">
                <a:latin typeface="LMRoman12-Bold"/>
              </a:rPr>
            </a:br>
            <a:r>
              <a:rPr lang="de-DE" sz="1800" b="1" i="0" u="none" strike="noStrike" baseline="0" dirty="0">
                <a:latin typeface="LMRoman12-Bold"/>
              </a:rPr>
              <a:t>Geste einer menschlichen Hand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idx="1"/>
          </p:nvPr>
        </p:nvSpPr>
        <p:spPr>
          <a:xfrm>
            <a:off x="535657" y="2638335"/>
            <a:ext cx="8154739" cy="24622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b="1" dirty="0"/>
              <a:t>Fachbereich 2  </a:t>
            </a:r>
            <a:r>
              <a:rPr lang="de-DE" dirty="0"/>
              <a:t>Informatik und Ingenieurwissenschaften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/>
              <a:t>Seite  </a:t>
            </a:r>
            <a:fld id="{3733AE7F-6935-469B-B7EA-A7DFC1F0D075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dirty="0"/>
              <a:t>Datum 07.07.22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E194828-47E8-359B-38CF-C4CE23516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776288" y="2580705"/>
            <a:ext cx="2286000" cy="3838575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A9DA13A9-6329-66FD-A036-D0B8B6D88009}"/>
              </a:ext>
            </a:extLst>
          </p:cNvPr>
          <p:cNvGrpSpPr/>
          <p:nvPr/>
        </p:nvGrpSpPr>
        <p:grpSpPr>
          <a:xfrm>
            <a:off x="5148065" y="2934696"/>
            <a:ext cx="4032448" cy="3427914"/>
            <a:chOff x="5148065" y="2934696"/>
            <a:chExt cx="4032448" cy="3427914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68F2B36B-B6D9-B0B1-AEE0-03A90F9B90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48" r="17260" b="-648"/>
            <a:stretch/>
          </p:blipFill>
          <p:spPr>
            <a:xfrm>
              <a:off x="5148065" y="2934696"/>
              <a:ext cx="4032448" cy="3427914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8BBF2045-2284-EFBA-6E44-F9459F4D7180}"/>
                </a:ext>
              </a:extLst>
            </p:cNvPr>
            <p:cNvSpPr txBox="1"/>
            <p:nvPr/>
          </p:nvSpPr>
          <p:spPr>
            <a:xfrm rot="1198036">
              <a:off x="7374641" y="3792953"/>
              <a:ext cx="888064" cy="123111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r>
                <a:rPr lang="de-DE" sz="800" dirty="0">
                  <a:solidFill>
                    <a:schemeClr val="bg2"/>
                  </a:solidFill>
                </a:rPr>
                <a:t>Licence: </a:t>
              </a:r>
              <a:r>
                <a:rPr lang="de-DE" sz="800" dirty="0">
                  <a:solidFill>
                    <a:schemeClr val="bg2"/>
                  </a:solidFill>
                  <a:hlinkClick r:id="rId5"/>
                </a:rPr>
                <a:t>CC BY-NC-SA</a:t>
              </a:r>
              <a:endParaRPr lang="de-DE" sz="800" b="0" dirty="0">
                <a:solidFill>
                  <a:schemeClr val="bg2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808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Literatur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de-DE" sz="1050" b="0" i="0" u="none" strike="noStrike" baseline="0" dirty="0">
                <a:latin typeface="LMRoman12-Regular"/>
              </a:rPr>
              <a:t>[1] Stefan Hesse. </a:t>
            </a:r>
            <a:r>
              <a:rPr lang="de-DE" sz="1050" b="0" i="1" u="none" strike="noStrike" baseline="0" dirty="0">
                <a:latin typeface="LMRoman12-Italic"/>
              </a:rPr>
              <a:t>Grundlagen der Handhabungstechnik</a:t>
            </a:r>
            <a:r>
              <a:rPr lang="de-DE" sz="1050" b="0" i="0" u="none" strike="noStrike" baseline="0" dirty="0">
                <a:latin typeface="LMRoman12-Regular"/>
              </a:rPr>
              <a:t>. 3., neu bearbeitete und </a:t>
            </a:r>
            <a:r>
              <a:rPr lang="de-DE" sz="1050" b="0" i="0" u="none" strike="noStrike" baseline="0" dirty="0" err="1">
                <a:latin typeface="LMRoman12-Regular"/>
              </a:rPr>
              <a:t>erweiterteAuflage</a:t>
            </a:r>
            <a:r>
              <a:rPr lang="de-DE" sz="1050" b="0" i="0" u="none" strike="noStrike" baseline="0" dirty="0">
                <a:latin typeface="LMRoman12-Regular"/>
              </a:rPr>
              <a:t>. Carl Hanser Verlag GmbH Co KG, 2013. </a:t>
            </a:r>
            <a:r>
              <a:rPr lang="de-DE" sz="1050" b="0" i="0" u="none" strike="noStrike" baseline="0" dirty="0" err="1">
                <a:latin typeface="LMRomanCaps10-Regular"/>
              </a:rPr>
              <a:t>isbn</a:t>
            </a:r>
            <a:r>
              <a:rPr lang="de-DE" sz="1050" b="0" i="0" u="none" strike="noStrike" baseline="0" dirty="0">
                <a:latin typeface="LMRoman12-Regular"/>
              </a:rPr>
              <a:t>: 978-3-446-43596-4.</a:t>
            </a: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[2] R. Jansen. ”Stand und Perspektiven der Roboter in der </a:t>
            </a:r>
            <a:r>
              <a:rPr lang="de-DE" sz="1050" b="0" i="0" u="none" strike="noStrike" baseline="0" dirty="0" err="1">
                <a:latin typeface="LMRoman12-Regular"/>
              </a:rPr>
              <a:t>Verpakungstechnik</a:t>
            </a:r>
            <a:r>
              <a:rPr lang="de-DE" sz="1050" b="0" i="0" u="none" strike="noStrike" baseline="0" dirty="0">
                <a:latin typeface="LMRoman12-Regular"/>
              </a:rPr>
              <a:t>“. </a:t>
            </a:r>
            <a:r>
              <a:rPr lang="de-DE" sz="1050" b="0" i="0" u="none" strike="noStrike" baseline="0" dirty="0" err="1">
                <a:latin typeface="LMRoman12-Regular"/>
              </a:rPr>
              <a:t>In:</a:t>
            </a:r>
            <a:r>
              <a:rPr lang="de-DE" sz="1050" b="0" i="1" u="none" strike="noStrike" baseline="0" dirty="0" err="1">
                <a:latin typeface="LMRoman12-Italic"/>
              </a:rPr>
              <a:t>VDI</a:t>
            </a:r>
            <a:r>
              <a:rPr lang="de-DE" sz="1050" b="0" i="1" u="none" strike="noStrike" baseline="0" dirty="0">
                <a:latin typeface="LMRoman12-Italic"/>
              </a:rPr>
              <a:t> Berichte 850, Roboter in der Verpackungstechnik </a:t>
            </a:r>
            <a:r>
              <a:rPr lang="de-DE" sz="1050" b="0" i="0" u="none" strike="noStrike" baseline="0" dirty="0">
                <a:latin typeface="LMRoman12-Regular"/>
              </a:rPr>
              <a:t>(1990).</a:t>
            </a: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[3] Andreas Wolf und Ralf Steinmann. </a:t>
            </a:r>
            <a:r>
              <a:rPr lang="de-DE" sz="1050" b="0" i="1" u="none" strike="noStrike" baseline="0" dirty="0">
                <a:latin typeface="LMRoman12-Italic"/>
              </a:rPr>
              <a:t>Greifer in Bewegung - Faszination der </a:t>
            </a:r>
            <a:r>
              <a:rPr lang="de-DE" sz="1050" b="0" i="1" u="none" strike="noStrike" baseline="0" dirty="0" err="1">
                <a:latin typeface="LMRoman12-Italic"/>
              </a:rPr>
              <a:t>Automatisierungvon</a:t>
            </a:r>
            <a:r>
              <a:rPr lang="de-DE" sz="1050" b="0" i="1" u="none" strike="noStrike" baseline="0" dirty="0">
                <a:latin typeface="LMRoman12-Italic"/>
              </a:rPr>
              <a:t> Handhabungsaufgaben</a:t>
            </a:r>
            <a:r>
              <a:rPr lang="de-DE" sz="1050" b="0" i="0" u="none" strike="noStrike" baseline="0" dirty="0">
                <a:latin typeface="LMRoman12-Regular"/>
              </a:rPr>
              <a:t>. M</a:t>
            </a:r>
            <a:r>
              <a:rPr lang="de-DE" sz="1050" dirty="0">
                <a:latin typeface="LMRoman12-Regular"/>
              </a:rPr>
              <a:t>ü</a:t>
            </a:r>
            <a:r>
              <a:rPr lang="de-DE" sz="1050" b="0" i="0" u="none" strike="noStrike" baseline="0" dirty="0">
                <a:latin typeface="LMRoman12-Regular"/>
              </a:rPr>
              <a:t>nchen: Carl Hanser Verlag GmbH Co KG, 2016. </a:t>
            </a:r>
            <a:r>
              <a:rPr lang="de-DE" sz="1050" b="0" i="0" u="none" strike="noStrike" baseline="0" dirty="0" err="1">
                <a:latin typeface="LMRomanCaps10-Regular"/>
              </a:rPr>
              <a:t>isbn</a:t>
            </a:r>
            <a:r>
              <a:rPr lang="de-DE" sz="1050" b="0" i="0" u="none" strike="noStrike" baseline="0" dirty="0">
                <a:latin typeface="LMRoman12-Regular"/>
              </a:rPr>
              <a:t>: 978-3-446-43993-1.</a:t>
            </a: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[4] Thomas G. Zimmerman. ”Optical flex </a:t>
            </a:r>
            <a:r>
              <a:rPr lang="de-DE" sz="1050" b="0" i="0" u="none" strike="noStrike" baseline="0" dirty="0" err="1">
                <a:latin typeface="LMRoman12-Regular"/>
              </a:rPr>
              <a:t>sensor</a:t>
            </a:r>
            <a:r>
              <a:rPr lang="de-DE" sz="1050" b="0" i="0" u="none" strike="noStrike" baseline="0" dirty="0">
                <a:latin typeface="LMRoman12-Regular"/>
              </a:rPr>
              <a:t>“. In: </a:t>
            </a:r>
            <a:r>
              <a:rPr lang="de-DE" sz="1050" b="0" i="1" u="none" strike="noStrike" baseline="0" dirty="0">
                <a:latin typeface="LMRoman12-Italic"/>
              </a:rPr>
              <a:t>US 4542291 </a:t>
            </a:r>
            <a:r>
              <a:rPr lang="de-DE" sz="1050" b="0" i="0" u="none" strike="noStrike" baseline="0" dirty="0">
                <a:latin typeface="LMRoman12-Regular"/>
              </a:rPr>
              <a:t>(1982).</a:t>
            </a: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[5] Greg Bryant, Russell Eberhart, Erik Frederick, John </a:t>
            </a:r>
            <a:r>
              <a:rPr lang="de-DE" sz="1050" b="0" i="0" u="none" strike="noStrike" baseline="0" dirty="0" err="1">
                <a:latin typeface="LMRoman12-Regular"/>
              </a:rPr>
              <a:t>Gawel</a:t>
            </a:r>
            <a:r>
              <a:rPr lang="de-DE" sz="1050" b="0" i="0" u="none" strike="noStrike" baseline="0" dirty="0">
                <a:latin typeface="LMRoman12-Regular"/>
              </a:rPr>
              <a:t>, Stephen Turner. </a:t>
            </a:r>
            <a:r>
              <a:rPr lang="de-DE" sz="1050" b="0" i="1" u="none" strike="noStrike" baseline="0" dirty="0">
                <a:latin typeface="LMRoman12-Italic"/>
              </a:rPr>
              <a:t>1993 VR Conference Proceedings: abgerufen am 19.06.22</a:t>
            </a:r>
            <a:r>
              <a:rPr lang="de-DE" sz="1050" b="0" i="0" u="none" strike="noStrike" baseline="0" dirty="0">
                <a:latin typeface="LMRoman12-Regular"/>
              </a:rPr>
              <a:t>. 1993.</a:t>
            </a: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[6] </a:t>
            </a:r>
            <a:r>
              <a:rPr lang="de-DE" sz="1050" b="0" i="0" u="none" strike="noStrike" baseline="0" dirty="0" err="1">
                <a:latin typeface="LMRoman12-Regular"/>
              </a:rPr>
              <a:t>CyberGlove</a:t>
            </a:r>
            <a:r>
              <a:rPr lang="de-DE" sz="1050" b="0" i="0" u="none" strike="noStrike" baseline="0" dirty="0">
                <a:latin typeface="LMRoman12-Regular"/>
              </a:rPr>
              <a:t>. </a:t>
            </a:r>
            <a:r>
              <a:rPr lang="de-DE" sz="1050" b="0" i="1" u="none" strike="noStrike" baseline="0" dirty="0" err="1">
                <a:latin typeface="LMRoman12-Italic"/>
              </a:rPr>
              <a:t>Cyber</a:t>
            </a:r>
            <a:r>
              <a:rPr lang="de-DE" sz="1050" b="0" i="1" u="none" strike="noStrike" baseline="0" dirty="0">
                <a:latin typeface="LMRoman12-Italic"/>
              </a:rPr>
              <a:t> </a:t>
            </a:r>
            <a:r>
              <a:rPr lang="de-DE" sz="1050" b="0" i="1" u="none" strike="noStrike" baseline="0" dirty="0" err="1">
                <a:latin typeface="LMRoman12-Italic"/>
              </a:rPr>
              <a:t>Glove</a:t>
            </a:r>
            <a:r>
              <a:rPr lang="de-DE" sz="1050" b="0" i="1" u="none" strike="noStrike" baseline="0" dirty="0">
                <a:latin typeface="LMRoman12-Italic"/>
              </a:rPr>
              <a:t> Systems</a:t>
            </a:r>
            <a:r>
              <a:rPr lang="de-DE" sz="1050" b="0" i="0" u="none" strike="noStrike" baseline="0" dirty="0">
                <a:latin typeface="LMRoman12-Regular"/>
              </a:rPr>
              <a:t>. 2017.</a:t>
            </a:r>
          </a:p>
          <a:p>
            <a:pPr algn="l"/>
            <a:r>
              <a:rPr lang="en-US" sz="1050" b="0" i="0" u="none" strike="noStrike" baseline="0" dirty="0">
                <a:latin typeface="LMRoman12-Regular"/>
              </a:rPr>
              <a:t>[7] </a:t>
            </a:r>
            <a:r>
              <a:rPr lang="en-US" sz="1050" b="0" i="0" u="none" strike="noStrike" baseline="0" dirty="0" err="1">
                <a:latin typeface="LMRoman12-Regular"/>
              </a:rPr>
              <a:t>AiQ</a:t>
            </a:r>
            <a:r>
              <a:rPr lang="en-US" sz="1050" b="0" i="0" u="none" strike="noStrike" baseline="0" dirty="0">
                <a:latin typeface="LMRoman12-Regular"/>
              </a:rPr>
              <a:t> </a:t>
            </a:r>
            <a:r>
              <a:rPr lang="en-US" sz="1050" b="0" i="0" u="none" strike="noStrike" baseline="0" dirty="0" err="1">
                <a:latin typeface="LMRoman12-Regular"/>
              </a:rPr>
              <a:t>Synertial</a:t>
            </a:r>
            <a:r>
              <a:rPr lang="en-US" sz="1050" b="0" i="0" u="none" strike="noStrike" baseline="0" dirty="0">
                <a:latin typeface="LMRoman12-Regular"/>
              </a:rPr>
              <a:t>. </a:t>
            </a:r>
            <a:r>
              <a:rPr lang="en-US" sz="1050" b="0" i="1" u="none" strike="noStrike" baseline="0" dirty="0">
                <a:latin typeface="LMRoman12-Italic"/>
              </a:rPr>
              <a:t>High-End Gloves for Robotics, Animation, Virtual Reality, Medical </a:t>
            </a:r>
            <a:r>
              <a:rPr lang="de-DE" sz="1050" b="0" i="1" u="none" strike="noStrike" baseline="0" dirty="0">
                <a:latin typeface="LMRoman12-Italic"/>
              </a:rPr>
              <a:t>and Bio-</a:t>
            </a:r>
            <a:r>
              <a:rPr lang="de-DE" sz="1050" b="0" i="1" u="none" strike="noStrike" baseline="0" dirty="0" err="1">
                <a:latin typeface="LMRoman12-Italic"/>
              </a:rPr>
              <a:t>mechanics</a:t>
            </a:r>
            <a:r>
              <a:rPr lang="de-DE" sz="1050" b="0" i="1" u="none" strike="noStrike" baseline="0" dirty="0">
                <a:latin typeface="LMRoman12-Italic"/>
              </a:rPr>
              <a:t> Research</a:t>
            </a:r>
            <a:r>
              <a:rPr lang="de-DE" sz="1050" b="0" i="0" u="none" strike="noStrike" baseline="0" dirty="0">
                <a:latin typeface="LMRoman12-Regular"/>
              </a:rPr>
              <a:t>. 2022.</a:t>
            </a:r>
          </a:p>
          <a:p>
            <a:pPr algn="l"/>
            <a:r>
              <a:rPr lang="en-US" sz="1050" b="0" i="0" u="none" strike="noStrike" baseline="0" dirty="0">
                <a:latin typeface="LMRoman12-Regular"/>
              </a:rPr>
              <a:t>[8] Valentin </a:t>
            </a:r>
            <a:r>
              <a:rPr lang="en-US" sz="1050" b="0" i="0" u="none" strike="noStrike" baseline="0" dirty="0" err="1">
                <a:latin typeface="LMRoman12-Regular"/>
              </a:rPr>
              <a:t>Bazarevsky</a:t>
            </a:r>
            <a:r>
              <a:rPr lang="en-US" sz="1050" b="0" i="0" u="none" strike="noStrike" baseline="0" dirty="0">
                <a:latin typeface="LMRoman12-Regular"/>
              </a:rPr>
              <a:t> und Fan Zhang. </a:t>
            </a:r>
            <a:r>
              <a:rPr lang="en-US" sz="1050" b="0" i="1" u="none" strike="noStrike" baseline="0" dirty="0">
                <a:latin typeface="LMRoman12-Italic"/>
              </a:rPr>
              <a:t>On-Device, Real-Time Hand Tracking with </a:t>
            </a:r>
            <a:r>
              <a:rPr lang="de-DE" sz="1050" b="0" i="1" u="none" strike="noStrike" baseline="0" dirty="0" err="1">
                <a:latin typeface="LMRoman12-Italic"/>
              </a:rPr>
              <a:t>MediaPipe</a:t>
            </a:r>
            <a:r>
              <a:rPr lang="de-DE" sz="1050" b="0" i="0" u="none" strike="noStrike" baseline="0" dirty="0">
                <a:latin typeface="LMRoman12-Regular"/>
              </a:rPr>
              <a:t>. online. 2019. </a:t>
            </a:r>
            <a:r>
              <a:rPr lang="de-DE" sz="1050" b="0" i="0" u="none" strike="noStrike" baseline="0" dirty="0">
                <a:latin typeface="LMRomanCaps10-Regular"/>
              </a:rPr>
              <a:t>url</a:t>
            </a:r>
            <a:r>
              <a:rPr lang="de-DE" sz="1050" b="0" i="0" u="none" strike="noStrike" baseline="0" dirty="0">
                <a:latin typeface="LMRoman12-Regular"/>
              </a:rPr>
              <a:t>: </a:t>
            </a:r>
            <a:r>
              <a:rPr lang="de-DE" sz="1050" b="0" i="0" u="none" strike="noStrike" baseline="0" dirty="0">
                <a:latin typeface="LMMono12-Regular"/>
                <a:hlinkClick r:id="rId2"/>
              </a:rPr>
              <a:t>https://ai.googleblog.com/2019/08/on-device-real-time-hand-tracking-with.html</a:t>
            </a:r>
            <a:endParaRPr lang="de-DE" sz="1050" dirty="0">
              <a:latin typeface="LMRoman12-Regular"/>
            </a:endParaRPr>
          </a:p>
          <a:p>
            <a:pPr algn="l"/>
            <a:r>
              <a:rPr lang="en-US" sz="1050" b="0" i="0" u="none" strike="noStrike" baseline="0" dirty="0">
                <a:latin typeface="LMRoman12-Regular"/>
              </a:rPr>
              <a:t>[9] Google LLC. </a:t>
            </a:r>
            <a:r>
              <a:rPr lang="en-US" sz="1050" b="0" i="1" u="none" strike="noStrike" baseline="0" dirty="0" err="1">
                <a:latin typeface="LMRoman12-Italic"/>
              </a:rPr>
              <a:t>MediaPipe</a:t>
            </a:r>
            <a:r>
              <a:rPr lang="en-US" sz="1050" b="0" i="1" u="none" strike="noStrike" baseline="0" dirty="0">
                <a:latin typeface="LMRoman12-Italic"/>
              </a:rPr>
              <a:t> Hands</a:t>
            </a:r>
            <a:r>
              <a:rPr lang="en-US" sz="1050" b="0" i="0" u="none" strike="noStrike" baseline="0" dirty="0">
                <a:latin typeface="LMRoman12-Regular"/>
              </a:rPr>
              <a:t>. online. 2020. </a:t>
            </a:r>
            <a:r>
              <a:rPr lang="en-US" sz="1050" b="0" i="0" u="none" strike="noStrike" baseline="0" dirty="0">
                <a:latin typeface="LMRomanCaps10-Regular"/>
              </a:rPr>
              <a:t>url</a:t>
            </a:r>
            <a:r>
              <a:rPr lang="en-US" sz="1050" b="0" i="0" u="none" strike="noStrike" baseline="0" dirty="0">
                <a:latin typeface="LMRoman12-Regular"/>
              </a:rPr>
              <a:t>: </a:t>
            </a:r>
            <a:r>
              <a:rPr lang="en-US" sz="1050" b="0" i="0" u="none" strike="noStrike" baseline="0" dirty="0">
                <a:latin typeface="LMMono12-Regular"/>
                <a:hlinkClick r:id="rId3"/>
              </a:rPr>
              <a:t>https://google.github.io/</a:t>
            </a:r>
            <a:r>
              <a:rPr lang="de-DE" sz="1050" b="0" i="0" u="none" strike="noStrike" baseline="0" dirty="0" err="1">
                <a:latin typeface="LMMono12-Regular"/>
                <a:hlinkClick r:id="rId3"/>
              </a:rPr>
              <a:t>mediapipe</a:t>
            </a:r>
            <a:r>
              <a:rPr lang="de-DE" sz="1050" b="0" i="0" u="none" strike="noStrike" baseline="0" dirty="0">
                <a:latin typeface="LMMono12-Regular"/>
                <a:hlinkClick r:id="rId3"/>
              </a:rPr>
              <a:t>/</a:t>
            </a:r>
            <a:r>
              <a:rPr lang="de-DE" sz="1050" b="0" i="0" u="none" strike="noStrike" baseline="0" dirty="0" err="1">
                <a:latin typeface="LMMono12-Regular"/>
                <a:hlinkClick r:id="rId3"/>
              </a:rPr>
              <a:t>solutions</a:t>
            </a:r>
            <a:r>
              <a:rPr lang="de-DE" sz="1050" b="0" i="0" u="none" strike="noStrike" baseline="0" dirty="0">
                <a:latin typeface="LMMono12-Regular"/>
                <a:hlinkClick r:id="rId3"/>
              </a:rPr>
              <a:t>/</a:t>
            </a:r>
            <a:r>
              <a:rPr lang="de-DE" sz="1050" b="0" i="0" u="none" strike="noStrike" baseline="0" dirty="0" err="1">
                <a:latin typeface="LMMono12-Regular"/>
                <a:hlinkClick r:id="rId3"/>
              </a:rPr>
              <a:t>hands</a:t>
            </a:r>
            <a:endParaRPr lang="de-DE" sz="1050" dirty="0">
              <a:latin typeface="LMRoman12-Regular"/>
            </a:endParaRP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[10] Oz Ramos. </a:t>
            </a:r>
            <a:r>
              <a:rPr lang="de-DE" sz="1050" b="0" i="1" u="none" strike="noStrike" baseline="0" dirty="0">
                <a:latin typeface="LMRoman12-Italic"/>
              </a:rPr>
              <a:t>Handsfree.js</a:t>
            </a:r>
            <a:r>
              <a:rPr lang="de-DE" sz="1050" b="0" i="0" u="none" strike="noStrike" baseline="0" dirty="0">
                <a:latin typeface="LMRoman12-Regular"/>
              </a:rPr>
              <a:t>. online. 2021. </a:t>
            </a:r>
            <a:r>
              <a:rPr lang="de-DE" sz="1050" b="0" i="0" u="none" strike="noStrike" baseline="0" dirty="0">
                <a:latin typeface="LMRomanCaps10-Regular"/>
              </a:rPr>
              <a:t>url</a:t>
            </a:r>
            <a:r>
              <a:rPr lang="de-DE" sz="1050" b="0" i="0" u="none" strike="noStrike" baseline="0" dirty="0">
                <a:latin typeface="LMRoman12-Regular"/>
              </a:rPr>
              <a:t>: </a:t>
            </a:r>
            <a:r>
              <a:rPr lang="de-DE" sz="1050" b="0" i="0" u="none" strike="noStrike" baseline="0" dirty="0">
                <a:latin typeface="LMMono12-Regular"/>
              </a:rPr>
              <a:t>https://handsfree.js.org</a:t>
            </a:r>
            <a:r>
              <a:rPr lang="de-DE" sz="1050" b="0" i="0" u="none" strike="noStrike" baseline="0" dirty="0">
                <a:latin typeface="LMRoman12-Regular"/>
              </a:rPr>
              <a:t>.</a:t>
            </a:r>
          </a:p>
          <a:p>
            <a:pPr algn="l"/>
            <a:r>
              <a:rPr lang="en-US" sz="1050" b="0" i="0" u="none" strike="noStrike" baseline="0" dirty="0">
                <a:latin typeface="LMRoman12-Regular"/>
              </a:rPr>
              <a:t>[11] NATIONAL INSTRUMENTS CORP. </a:t>
            </a:r>
            <a:r>
              <a:rPr lang="en-US" sz="1050" b="0" i="1" u="none" strike="noStrike" baseline="0" dirty="0">
                <a:latin typeface="LMRoman12-Italic"/>
              </a:rPr>
              <a:t>Tutorial: Creating and Publishing a Lab-VIEW Web Service to the Application Web Server (Real-Time, Windows)</a:t>
            </a:r>
            <a:r>
              <a:rPr lang="en-US" sz="1050" b="0" i="0" u="none" strike="noStrike" baseline="0" dirty="0">
                <a:latin typeface="LMRoman12-Regular"/>
              </a:rPr>
              <a:t>. online. </a:t>
            </a:r>
            <a:r>
              <a:rPr lang="de-DE" sz="1050" b="0" i="0" u="none" strike="noStrike" baseline="0" dirty="0">
                <a:latin typeface="LMRoman12-Regular"/>
              </a:rPr>
              <a:t>Juni 2022. </a:t>
            </a:r>
            <a:r>
              <a:rPr lang="de-DE" sz="1050" b="0" i="0" u="none" strike="noStrike" baseline="0" dirty="0">
                <a:latin typeface="LMRomanCaps10-Regular"/>
              </a:rPr>
              <a:t>url</a:t>
            </a:r>
            <a:r>
              <a:rPr lang="de-DE" sz="1050" b="0" i="0" u="none" strike="noStrike" baseline="0" dirty="0">
                <a:latin typeface="LMRoman12-Regular"/>
              </a:rPr>
              <a:t>: </a:t>
            </a:r>
            <a:r>
              <a:rPr lang="de-DE" sz="1050" b="0" i="0" u="none" strike="noStrike" baseline="0" dirty="0">
                <a:latin typeface="LMMono12-Regular"/>
                <a:hlinkClick r:id="rId4"/>
              </a:rPr>
              <a:t>https://www.ni.com/docs/de-DE/bundle/labview/</a:t>
            </a:r>
            <a:r>
              <a:rPr lang="en-US" sz="1050" b="0" i="0" u="none" strike="noStrike" baseline="0" dirty="0">
                <a:latin typeface="LMMono12-Regular"/>
                <a:hlinkClick r:id="rId4"/>
              </a:rPr>
              <a:t>page/</a:t>
            </a:r>
            <a:r>
              <a:rPr lang="en-US" sz="1050" b="0" i="0" u="none" strike="noStrike" baseline="0" dirty="0" err="1">
                <a:latin typeface="LMMono12-Regular"/>
                <a:hlinkClick r:id="rId4"/>
              </a:rPr>
              <a:t>lvhowto</a:t>
            </a:r>
            <a:r>
              <a:rPr lang="en-US" sz="1050" b="0" i="0" u="none" strike="noStrike" baseline="0" dirty="0">
                <a:latin typeface="LMMono12-Regular"/>
                <a:hlinkClick r:id="rId4"/>
              </a:rPr>
              <a:t>/build_web_service.html</a:t>
            </a:r>
            <a:r>
              <a:rPr lang="en-US" sz="1050" b="0" i="0" u="none" strike="noStrike" baseline="0" dirty="0">
                <a:latin typeface="LMMono12-Regular"/>
              </a:rPr>
              <a:t> </a:t>
            </a:r>
            <a:endParaRPr lang="en-US" sz="1050" b="0" i="0" u="none" strike="noStrike" baseline="0" dirty="0">
              <a:latin typeface="LMRoman12-Regular"/>
            </a:endParaRPr>
          </a:p>
          <a:p>
            <a:pPr algn="l"/>
            <a:r>
              <a:rPr lang="en-US" sz="1050" b="0" i="0" u="none" strike="noStrike" baseline="0" dirty="0">
                <a:latin typeface="LMRoman12-Regular"/>
              </a:rPr>
              <a:t>[12] HTC Corporation. </a:t>
            </a:r>
            <a:r>
              <a:rPr lang="en-US" sz="1050" b="0" i="1" u="none" strike="noStrike" baseline="0" dirty="0">
                <a:latin typeface="LMRoman12-Italic"/>
              </a:rPr>
              <a:t>HTC VIVE Tracker</a:t>
            </a:r>
            <a:r>
              <a:rPr lang="en-US" sz="1050" b="0" i="0" u="none" strike="noStrike" baseline="0" dirty="0">
                <a:latin typeface="LMRoman12-Regular"/>
              </a:rPr>
              <a:t>. online. 2022. </a:t>
            </a:r>
            <a:r>
              <a:rPr lang="en-US" sz="1050" b="0" i="0" u="none" strike="noStrike" baseline="0" dirty="0">
                <a:latin typeface="LMRomanCaps10-Regular"/>
              </a:rPr>
              <a:t>url</a:t>
            </a:r>
            <a:r>
              <a:rPr lang="en-US" sz="1050" b="0" i="0" u="none" strike="noStrike" baseline="0" dirty="0">
                <a:latin typeface="LMRoman12-Regular"/>
              </a:rPr>
              <a:t>: </a:t>
            </a:r>
            <a:r>
              <a:rPr lang="en-US" sz="1050" b="0" i="0" u="none" strike="noStrike" baseline="0" dirty="0">
                <a:latin typeface="LMMono12-Regular"/>
                <a:hlinkClick r:id="rId5"/>
              </a:rPr>
              <a:t>https:</a:t>
            </a:r>
            <a:r>
              <a:rPr lang="de-DE" sz="1050" b="0" i="0" u="none" strike="noStrike" baseline="0" dirty="0">
                <a:latin typeface="LMMono12-Regular"/>
                <a:hlinkClick r:id="rId5"/>
              </a:rPr>
              <a:t>//www.vive.com/media/filer_public/fed-assets/tracker3/images/metaimage.png</a:t>
            </a:r>
            <a:endParaRPr lang="de-DE" sz="1050" b="0" i="0" u="none" strike="noStrike" baseline="0" dirty="0">
              <a:latin typeface="LMMono12-Regular"/>
            </a:endParaRPr>
          </a:p>
          <a:p>
            <a:pPr algn="l"/>
            <a:endParaRPr lang="de-DE" sz="105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10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1268397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Einleitung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2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2146683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Stand der Technik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3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740219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Bowdenzug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4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1488002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Biegesensor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5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2074384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Bildverarbeitung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6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1530992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Code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7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1768450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Demo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8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1361253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Danke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9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2429228719"/>
      </p:ext>
    </p:extLst>
  </p:cSld>
  <p:clrMapOvr>
    <a:masterClrMapping/>
  </p:clrMapOvr>
</p:sld>
</file>

<file path=ppt/theme/theme1.xml><?xml version="1.0" encoding="utf-8"?>
<a:theme xmlns:a="http://schemas.openxmlformats.org/drawingml/2006/main" name="FH_blau">
  <a:themeElements>
    <a:clrScheme name="FH_FB2_201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9E1B"/>
      </a:accent1>
      <a:accent2>
        <a:srgbClr val="FFF1D0"/>
      </a:accent2>
      <a:accent3>
        <a:srgbClr val="FFFFFF"/>
      </a:accent3>
      <a:accent4>
        <a:srgbClr val="FFDDAF"/>
      </a:accent4>
      <a:accent5>
        <a:srgbClr val="FFD88F"/>
      </a:accent5>
      <a:accent6>
        <a:srgbClr val="FFE3AF"/>
      </a:accent6>
      <a:hlink>
        <a:srgbClr val="808080"/>
      </a:hlink>
      <a:folHlink>
        <a:srgbClr val="C8C8C8"/>
      </a:folHlink>
    </a:clrScheme>
    <a:fontScheme name="FH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>
          <a:solidFill>
            <a:schemeClr val="accent1"/>
          </a:solidFill>
          <a:round/>
          <a:headEnd/>
          <a:tailEnd/>
        </a:ln>
      </a:spPr>
      <a:bodyPr/>
      <a:lstStyle>
        <a:defPPr>
          <a:defRPr>
            <a:latin typeface="Arial" pitchFamily="34" charset="0"/>
            <a:cs typeface="Arial" pitchFamily="34" charset="0"/>
          </a:defRPr>
        </a:defPPr>
      </a:lstStyle>
    </a:spDef>
    <a:txDef>
      <a:spPr>
        <a:noFill/>
        <a:ln>
          <a:noFill/>
        </a:ln>
      </a:spPr>
      <a:bodyPr wrap="square" lIns="0" tIns="0" rIns="0" bIns="0" rtlCol="0">
        <a:spAutoFit/>
      </a:bodyPr>
      <a:lstStyle>
        <a:defPPr>
          <a:defRPr b="0"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FH_blau - mehr Platz">
  <a:themeElements>
    <a:clrScheme name="FH_FB2_201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9E1B"/>
      </a:accent1>
      <a:accent2>
        <a:srgbClr val="FFF1D0"/>
      </a:accent2>
      <a:accent3>
        <a:srgbClr val="FFFFFF"/>
      </a:accent3>
      <a:accent4>
        <a:srgbClr val="FFDDAF"/>
      </a:accent4>
      <a:accent5>
        <a:srgbClr val="FFD88F"/>
      </a:accent5>
      <a:accent6>
        <a:srgbClr val="FFE3AF"/>
      </a:accent6>
      <a:hlink>
        <a:srgbClr val="808080"/>
      </a:hlink>
      <a:folHlink>
        <a:srgbClr val="C8C8C8"/>
      </a:folHlink>
    </a:clrScheme>
    <a:fontScheme name="FH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>
          <a:solidFill>
            <a:schemeClr val="accent1"/>
          </a:solidFill>
          <a:round/>
          <a:headEnd/>
          <a:tailEnd/>
        </a:ln>
      </a:spPr>
      <a:bodyPr/>
      <a:lstStyle>
        <a:defPPr>
          <a:defRPr>
            <a:latin typeface="Arial" pitchFamily="34" charset="0"/>
            <a:cs typeface="Arial" pitchFamily="34" charset="0"/>
          </a:defRPr>
        </a:defPPr>
      </a:lstStyle>
    </a:spDef>
    <a:txDef>
      <a:spPr>
        <a:noFill/>
        <a:ln>
          <a:noFill/>
        </a:ln>
      </a:spPr>
      <a:bodyPr wrap="square" lIns="0" tIns="0" rIns="0" bIns="0" rtlCol="0">
        <a:spAutoFit/>
      </a:bodyPr>
      <a:lstStyle>
        <a:defPPr>
          <a:defRPr b="0"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Larissa">
  <a:themeElements>
    <a:clrScheme name="FH blau 15%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81C1"/>
      </a:accent1>
      <a:accent2>
        <a:srgbClr val="D9EAF7"/>
      </a:accent2>
      <a:accent3>
        <a:srgbClr val="FFFFFF"/>
      </a:accent3>
      <a:accent4>
        <a:srgbClr val="000000"/>
      </a:accent4>
      <a:accent5>
        <a:srgbClr val="AAC1DD"/>
      </a:accent5>
      <a:accent6>
        <a:srgbClr val="CDE4F5"/>
      </a:accent6>
      <a:hlink>
        <a:srgbClr val="4DC4FF"/>
      </a:hlink>
      <a:folHlink>
        <a:srgbClr val="C8C8C8"/>
      </a:folHlink>
    </a:clrScheme>
    <a:fontScheme name="F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FH blau 15%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81C1"/>
      </a:accent1>
      <a:accent2>
        <a:srgbClr val="D9EAF7"/>
      </a:accent2>
      <a:accent3>
        <a:srgbClr val="FFFFFF"/>
      </a:accent3>
      <a:accent4>
        <a:srgbClr val="000000"/>
      </a:accent4>
      <a:accent5>
        <a:srgbClr val="AAC1DD"/>
      </a:accent5>
      <a:accent6>
        <a:srgbClr val="CDE4F5"/>
      </a:accent6>
      <a:hlink>
        <a:srgbClr val="4DC4FF"/>
      </a:hlink>
      <a:folHlink>
        <a:srgbClr val="C8C8C8"/>
      </a:folHlink>
    </a:clrScheme>
    <a:fontScheme name="F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496</Words>
  <Application>Microsoft Office PowerPoint</Application>
  <PresentationFormat>Bildschirmpräsentation (4:3)</PresentationFormat>
  <Paragraphs>62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10</vt:i4>
      </vt:variant>
    </vt:vector>
  </HeadingPairs>
  <TitlesOfParts>
    <vt:vector size="19" baseType="lpstr">
      <vt:lpstr>Arial</vt:lpstr>
      <vt:lpstr>Calibri</vt:lpstr>
      <vt:lpstr>LMMono12-Regular</vt:lpstr>
      <vt:lpstr>LMRoman12-Bold</vt:lpstr>
      <vt:lpstr>LMRoman12-Italic</vt:lpstr>
      <vt:lpstr>LMRoman12-Regular</vt:lpstr>
      <vt:lpstr>LMRomanCaps10-Regular</vt:lpstr>
      <vt:lpstr>FH_blau</vt:lpstr>
      <vt:lpstr>FH_blau - mehr Platz</vt:lpstr>
      <vt:lpstr>Entwicklung und Umsetzung einer intuitiven Steuerung für eine Roboterhand durch Erfassen der Geste einer menschlichen Hand</vt:lpstr>
      <vt:lpstr>Einleitung</vt:lpstr>
      <vt:lpstr>Stand der Technik</vt:lpstr>
      <vt:lpstr>Bowdenzug</vt:lpstr>
      <vt:lpstr>Biegesensor</vt:lpstr>
      <vt:lpstr>Bildverarbeitung</vt:lpstr>
      <vt:lpstr>Code</vt:lpstr>
      <vt:lpstr>Demo</vt:lpstr>
      <vt:lpstr>Danke</vt:lpstr>
      <vt:lpstr>Literatur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Büro</dc:creator>
  <cp:lastModifiedBy>Peter Christopher Abt</cp:lastModifiedBy>
  <cp:revision>91</cp:revision>
  <dcterms:created xsi:type="dcterms:W3CDTF">2013-05-28T07:58:57Z</dcterms:created>
  <dcterms:modified xsi:type="dcterms:W3CDTF">2022-07-04T17:51:41Z</dcterms:modified>
</cp:coreProperties>
</file>

<file path=docProps/thumbnail.jpeg>
</file>